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154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96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0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0828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59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33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333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93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95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7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924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15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0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85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2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723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911183-6E49-4D9F-A46F-3A6606D0EC2F}" type="datetimeFigureOut">
              <a:rPr lang="hu-HU" smtClean="0"/>
              <a:t>2024. 09. 16.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A51DBD-8299-4F92-9DA8-A8A4A64F2AE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83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59BB4-2FA7-EE8F-DE96-36C745B247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Mesterséges</a:t>
            </a:r>
            <a:r>
              <a:rPr lang="hu-HU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Intelligencia</a:t>
            </a:r>
            <a:r>
              <a:rPr lang="hu-HU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Története</a:t>
            </a:r>
            <a:endParaRPr lang="hu-H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EB2A5FA-D130-69ED-DC6C-A9935329B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i="1" dirty="0">
                <a:latin typeface="Calibri" panose="020F0502020204030204" pitchFamily="34" charset="0"/>
                <a:cs typeface="Calibri" panose="020F0502020204030204" pitchFamily="34" charset="0"/>
              </a:rPr>
              <a:t>Készítette: Bagdány Máté</a:t>
            </a:r>
          </a:p>
        </p:txBody>
      </p:sp>
    </p:spTree>
    <p:extLst>
      <p:ext uri="{BB962C8B-B14F-4D97-AF65-F5344CB8AC3E}">
        <p14:creationId xmlns:p14="http://schemas.microsoft.com/office/powerpoint/2010/main" val="17221532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1EEEC4-ED2B-F1AE-5356-A3E392E4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b="1">
                <a:latin typeface="Calibri" panose="020F0502020204030204" pitchFamily="34" charset="0"/>
                <a:cs typeface="Calibri" panose="020F0502020204030204" pitchFamily="34" charset="0"/>
              </a:rPr>
              <a:t>MI alkalmazások napjainkban</a:t>
            </a:r>
            <a:endParaRPr lang="hu-H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generation result">
            <a:extLst>
              <a:ext uri="{FF2B5EF4-FFF2-40B4-BE49-F238E27FC236}">
                <a16:creationId xmlns:a16="http://schemas.microsoft.com/office/drawing/2014/main" id="{76D6F21D-B01C-34A3-E392-6D5987AB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4" b="6"/>
          <a:stretch/>
        </p:blipFill>
        <p:spPr bwMode="auto">
          <a:xfrm>
            <a:off x="1434268" y="2701179"/>
            <a:ext cx="3205463" cy="3337569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4C3D00-3222-DD6C-8DC2-AE3A337F3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 mesterséges intelligencia ma számos területen jelen van, és mindennapi életünk részévé vált.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Önvezető autók: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A Tesla autói képesek részben vagy teljesen önállóan közlekedni.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Chatbotok és virtuális asszisztensek: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A ChatGPT, Siri és a Google Assistant segítségével a felhasználók képesek beszélgetést folytatni és komplex feladatokat elvégeztetni MI-vel.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Egészségügy: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A mesterséges intelligencia felhasználható a betegségek diagnosztizálásában, a gyógyszerfejlesztésben és a kezelések testreszabásában.</a:t>
            </a:r>
          </a:p>
        </p:txBody>
      </p:sp>
    </p:spTree>
    <p:extLst>
      <p:ext uri="{BB962C8B-B14F-4D97-AF65-F5344CB8AC3E}">
        <p14:creationId xmlns:p14="http://schemas.microsoft.com/office/powerpoint/2010/main" val="1278644124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FD34AB-8058-AD4F-9871-41F30C2A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Etikai és társadalmi kihívások</a:t>
            </a:r>
          </a:p>
        </p:txBody>
      </p:sp>
      <p:pic>
        <p:nvPicPr>
          <p:cNvPr id="2050" name="Picture 2" descr="Image generation result">
            <a:extLst>
              <a:ext uri="{FF2B5EF4-FFF2-40B4-BE49-F238E27FC236}">
                <a16:creationId xmlns:a16="http://schemas.microsoft.com/office/drawing/2014/main" id="{F448CD3D-E0F1-2D30-E401-00C741AC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269" y="2757636"/>
            <a:ext cx="3118232" cy="3118232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41D460-BB56-03CF-417E-24E3BEE1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768040" cy="37774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mesterséges intelligencia széles körű alkalmazása számos etikai és társadalmi kérdést vet fel.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Munkahelyek automatizálása: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gépek egyre több munkát végeznek el emberek helyett, ami a munkaerőpiacon komoly kihívásokat jelenthet.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Adatvédelem: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Az MI rendszerek nagy mennyiségű adatot használnak, ami felveti a felhasználói adatok védelmének kérdését.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Döntéshozás: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torzított MI modellek potenciálisan igazságtalan vagy diszkriminatív döntéseket hozhatnak.</a:t>
            </a:r>
          </a:p>
        </p:txBody>
      </p:sp>
    </p:spTree>
    <p:extLst>
      <p:ext uri="{BB962C8B-B14F-4D97-AF65-F5344CB8AC3E}">
        <p14:creationId xmlns:p14="http://schemas.microsoft.com/office/powerpoint/2010/main" val="2930983261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0F004-3E48-EE45-1F9D-16726012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Jövőbeli kilátások</a:t>
            </a:r>
          </a:p>
        </p:txBody>
      </p:sp>
      <p:pic>
        <p:nvPicPr>
          <p:cNvPr id="1028" name="Picture 4" descr="Image generation result">
            <a:extLst>
              <a:ext uri="{FF2B5EF4-FFF2-40B4-BE49-F238E27FC236}">
                <a16:creationId xmlns:a16="http://schemas.microsoft.com/office/drawing/2014/main" id="{589C44A8-DB34-76F7-D795-67042A35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268" y="2757635"/>
            <a:ext cx="3205463" cy="320546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AE9557-4FDE-E5A7-211B-EA3A8F0B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Általános mesterséges intelligencia (AGI):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kutatók egyre közelebb kerülnek egy olyan MI létrehozásához, amely képes lesz bármilyen feladatot elvégezni, amit egy ember is meg tud oldani.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Kvantum számítástechnika: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Az MI további fejlődéséhez hozzájárulhat a kvantum számítástechnika, amely jelentősen megnövelheti a számítási kapacitást.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Kérdések a jövőről: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Vajon elérjük-e az AGI-t? Milyen hatása lesz a mesterséges intelligenciának a társadalomra és az életünkre?</a:t>
            </a:r>
          </a:p>
        </p:txBody>
      </p:sp>
    </p:spTree>
    <p:extLst>
      <p:ext uri="{BB962C8B-B14F-4D97-AF65-F5344CB8AC3E}">
        <p14:creationId xmlns:p14="http://schemas.microsoft.com/office/powerpoint/2010/main" val="23194931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EFD79B-4713-C9B4-684B-1FA7E654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 az a mesterséges intelligencia?</a:t>
            </a:r>
          </a:p>
        </p:txBody>
      </p:sp>
      <p:pic>
        <p:nvPicPr>
          <p:cNvPr id="1028" name="Picture 4" descr="Image generation result">
            <a:extLst>
              <a:ext uri="{FF2B5EF4-FFF2-40B4-BE49-F238E27FC236}">
                <a16:creationId xmlns:a16="http://schemas.microsoft.com/office/drawing/2014/main" id="{474E3F9C-9BCA-F80E-5446-59D21218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269" y="2757636"/>
            <a:ext cx="3118232" cy="3118232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2B087A-7423-342D-EB65-1B715495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hu-HU" sz="2200" b="1" u="sng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Definíció</a:t>
            </a:r>
            <a:r>
              <a:rPr lang="hu-HU" sz="22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mesterséges intelligencia az a tudományterület, amely arra törekszik, hogy gépeket és szoftvereket hozzon létre, amelyek képesek intelligens viselkedésre. Ezek a rendszerek képesek tanulni,                                      érvelni, problémákat megoldani és döntéseket hozni.</a:t>
            </a:r>
          </a:p>
          <a:p>
            <a:pPr>
              <a:lnSpc>
                <a:spcPct val="90000"/>
              </a:lnSpc>
            </a:pPr>
            <a:r>
              <a:rPr lang="hu-HU" sz="22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Főbb alkalmazások: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Képfelismerés, nyelvi feldolgozás,                     önvezető autók, egészségügyi diagnosztika.</a:t>
            </a:r>
          </a:p>
          <a:p>
            <a:pPr>
              <a:lnSpc>
                <a:spcPct val="90000"/>
              </a:lnSpc>
            </a:pPr>
            <a:r>
              <a:rPr lang="hu-HU" sz="22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Cél: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Az MI célja, hogy emberi szintű intelligenciát érjünk el gépek segítségével.</a:t>
            </a:r>
          </a:p>
          <a:p>
            <a:pPr>
              <a:lnSpc>
                <a:spcPct val="90000"/>
              </a:lnSpc>
            </a:pPr>
            <a:endParaRPr lang="hu-HU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8719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520C57-F525-0C03-A71A-754C8D64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A mesterséges intelligencia korai ötletei</a:t>
            </a:r>
            <a:endParaRPr lang="hu-H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 generation result">
            <a:extLst>
              <a:ext uri="{FF2B5EF4-FFF2-40B4-BE49-F238E27FC236}">
                <a16:creationId xmlns:a16="http://schemas.microsoft.com/office/drawing/2014/main" id="{FB9155E3-B4C3-9817-C4EA-61FEB479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4" b="6"/>
          <a:stretch/>
        </p:blipFill>
        <p:spPr bwMode="auto">
          <a:xfrm>
            <a:off x="1434268" y="2701180"/>
            <a:ext cx="3049029" cy="3174688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2C79AB-4F4B-B41C-6891-FD4A8CC2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569157" cy="403255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hu-HU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1950-es évek: Turing-teszt</a:t>
            </a:r>
            <a:b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000" i="1" dirty="0">
                <a:latin typeface="Calibri" panose="020F0502020204030204" pitchFamily="34" charset="0"/>
                <a:cs typeface="Calibri" panose="020F0502020204030204" pitchFamily="34" charset="0"/>
              </a:rPr>
              <a:t>Alan Turing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, a modern számítástechnika úttörője. A teszt célja annak megállapítása volt, hogy egy gép képes-e úgy viselkedni, hogy azt emberi intelligenciának lehessen tekinteni.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John von Neumann: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Az önreprodukáló automaták elmélete, amely megalapozta a későbbi robotikai és MI kutatásokat.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Dartmouth Konferencia (1956):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Az első hivatalos MI konferencia, ahol a mesterséges intelligenciát, mint új tudományterületet megalapozták. Ezt a konferenciát tekintik az MI születési pillanatának.</a:t>
            </a:r>
          </a:p>
        </p:txBody>
      </p:sp>
    </p:spTree>
    <p:extLst>
      <p:ext uri="{BB962C8B-B14F-4D97-AF65-F5344CB8AC3E}">
        <p14:creationId xmlns:p14="http://schemas.microsoft.com/office/powerpoint/2010/main" val="1169443595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542A9D-F53A-9E84-A556-2903B11D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70858"/>
            <a:ext cx="9601196" cy="141514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„Korai optimizmus” </a:t>
            </a:r>
            <a:br>
              <a:rPr lang="hu-HU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36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(1950-1960-as évek)</a:t>
            </a:r>
            <a:endParaRPr lang="hu-HU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Image generation result">
            <a:extLst>
              <a:ext uri="{FF2B5EF4-FFF2-40B4-BE49-F238E27FC236}">
                <a16:creationId xmlns:a16="http://schemas.microsoft.com/office/drawing/2014/main" id="{5009E541-492B-0EAC-ED92-33344B9BA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269" y="2757636"/>
            <a:ext cx="3118232" cy="3118232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9E298-642B-9374-3BED-1BD639111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171391" cy="40615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mesterséges intelligencia kutatásai gyorsan haladtak előre az 1950-es és 60-as években. A kutatók azt hitték, hogy hamarosan elérhető lesz a teljes, emberi szintű intelligencia.</a:t>
            </a:r>
          </a:p>
          <a:p>
            <a:pPr>
              <a:lnSpc>
                <a:spcPct val="90000"/>
              </a:lnSpc>
            </a:pPr>
            <a:r>
              <a:rPr lang="hu-HU" sz="2200" b="1" u="sng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Első rendszerek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hu-HU" sz="22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 Theorist: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Az első mesterséges intelligencián alapuló program, amely képes volt logikai tételeket bebizonyítani.</a:t>
            </a:r>
          </a:p>
          <a:p>
            <a:pPr lvl="1">
              <a:lnSpc>
                <a:spcPct val="90000"/>
              </a:lnSpc>
            </a:pPr>
            <a:r>
              <a:rPr lang="hu-HU" sz="22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Problem Solver (GPS):</a:t>
            </a: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Egy általános probléma megoldó rendszer, amely a szabályalapú mesterséges intelligencián alapult.</a:t>
            </a:r>
          </a:p>
          <a:p>
            <a:pPr>
              <a:lnSpc>
                <a:spcPct val="90000"/>
              </a:lnSpc>
            </a:pPr>
            <a:r>
              <a:rPr lang="hu-HU" sz="22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optimizmus hamarosan kihívásokba ütközött, mivel ezek a rendszerek nem voltak képesek komplex, valós világban alkalmazható megoldások kidolgozására.</a:t>
            </a:r>
          </a:p>
          <a:p>
            <a:pPr>
              <a:lnSpc>
                <a:spcPct val="90000"/>
              </a:lnSpc>
            </a:pPr>
            <a:endParaRPr lang="hu-HU" sz="13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13733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11DF78-2FA5-CA6B-C76E-C3E09E31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70858"/>
            <a:ext cx="9601196" cy="1415142"/>
          </a:xfrm>
        </p:spPr>
        <p:txBody>
          <a:bodyPr>
            <a:norm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Az első MI-tél </a:t>
            </a:r>
            <a:b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(1970-es évek)</a:t>
            </a:r>
            <a:endParaRPr lang="hu-H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generation result">
            <a:extLst>
              <a:ext uri="{FF2B5EF4-FFF2-40B4-BE49-F238E27FC236}">
                <a16:creationId xmlns:a16="http://schemas.microsoft.com/office/drawing/2014/main" id="{F72F0ACC-6DB9-DE17-F750-91571DBA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r="1609" b="6"/>
          <a:stretch/>
        </p:blipFill>
        <p:spPr bwMode="auto">
          <a:xfrm>
            <a:off x="1434268" y="2701180"/>
            <a:ext cx="3049029" cy="3174688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ACD973-D3DE-4DF2-5D9B-A7740D6E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Az 1970-es években a mesterséges intelligencia fejlődése megtorpant, és ez az időszak az első "MI-tél" néven vált ismertté.</a:t>
            </a:r>
          </a:p>
          <a:p>
            <a:pPr>
              <a:lnSpc>
                <a:spcPct val="90000"/>
              </a:lnSpc>
            </a:pPr>
            <a:r>
              <a:rPr lang="hu-HU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Problémák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A korai MI rendszerek túl merevek voltak, nem tudtak jól alkalmazkodni a komplex és dinamikus környezetekhez.</a:t>
            </a:r>
          </a:p>
          <a:p>
            <a:pPr lvl="1">
              <a:lnSpc>
                <a:spcPct val="90000"/>
              </a:lnSpc>
            </a:pP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A számítási kapacitások és az elérhető adatok korlátozottsága miatt az MI fejlesztése lelassult.</a:t>
            </a:r>
          </a:p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Az ipari és kormányzati finanszírozás is csökkent, ami tovább rontotta a kutatások előrehaladását.</a:t>
            </a:r>
          </a:p>
        </p:txBody>
      </p:sp>
    </p:spTree>
    <p:extLst>
      <p:ext uri="{BB962C8B-B14F-4D97-AF65-F5344CB8AC3E}">
        <p14:creationId xmlns:p14="http://schemas.microsoft.com/office/powerpoint/2010/main" val="437894092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198F34-2BEA-7D93-C727-B9C92118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Az Expert rendszerek kora </a:t>
            </a:r>
            <a:b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(1980-as évek)</a:t>
            </a:r>
          </a:p>
        </p:txBody>
      </p:sp>
      <p:pic>
        <p:nvPicPr>
          <p:cNvPr id="1026" name="Picture 2" descr="Image generation result">
            <a:extLst>
              <a:ext uri="{FF2B5EF4-FFF2-40B4-BE49-F238E27FC236}">
                <a16:creationId xmlns:a16="http://schemas.microsoft.com/office/drawing/2014/main" id="{8EF08B6F-9228-8A99-C2BE-7050765A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r="381" b="6"/>
          <a:stretch/>
        </p:blipFill>
        <p:spPr bwMode="auto">
          <a:xfrm>
            <a:off x="1434268" y="2701180"/>
            <a:ext cx="3049029" cy="3174688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130F98-215F-22A5-7C3A-1A5FF47C9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 mesterséges intelligencia újjáéledt a 80-as években, amikor az úgynevezett "szakértői rendszerek" kerültek előtérbe. Ezek a rendszerek egy adott terület szakértői tudását modellezték.</a:t>
            </a:r>
          </a:p>
          <a:p>
            <a:pPr>
              <a:lnSpc>
                <a:spcPct val="90000"/>
              </a:lnSpc>
            </a:pPr>
            <a:r>
              <a:rPr lang="hu-HU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DENDRAL és MYCIN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DENDRAL: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 Kémiai szerkezetek elemzése.</a:t>
            </a:r>
          </a:p>
          <a:p>
            <a:pPr lvl="1">
              <a:lnSpc>
                <a:spcPct val="90000"/>
              </a:lnSpc>
            </a:pP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MYCIN: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 Orvosi diagnosztikai rendszer, amely vérfertőzéseket és más betegségeket diagnosztizált.</a:t>
            </a:r>
          </a:p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Ezek a rendszerek bizonyították az MI gyakorlati hasznát, különösen az üzleti és orvosi alkalmazásokban.</a:t>
            </a:r>
          </a:p>
        </p:txBody>
      </p:sp>
    </p:spTree>
    <p:extLst>
      <p:ext uri="{BB962C8B-B14F-4D97-AF65-F5344CB8AC3E}">
        <p14:creationId xmlns:p14="http://schemas.microsoft.com/office/powerpoint/2010/main" val="22556921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F87155-0992-310F-6B79-27F17648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A második MI-tél</a:t>
            </a:r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(1980-as évek vége – 1990-es évek)</a:t>
            </a:r>
            <a:endParaRPr lang="hu-H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Image generation result">
            <a:extLst>
              <a:ext uri="{FF2B5EF4-FFF2-40B4-BE49-F238E27FC236}">
                <a16:creationId xmlns:a16="http://schemas.microsoft.com/office/drawing/2014/main" id="{1C473D7D-D6A6-D99B-37D3-D77363E6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r="485" b="6"/>
          <a:stretch/>
        </p:blipFill>
        <p:spPr bwMode="auto">
          <a:xfrm>
            <a:off x="1434268" y="2701180"/>
            <a:ext cx="3049029" cy="3174688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E58366-2134-FC2A-9F6E-4EC304C4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 szakértői rendszerek fejlesztését túlzott elvárások követték, de a rendszerek korlátozottsága miatt az MI fejlődése ismét lelassult.</a:t>
            </a:r>
          </a:p>
          <a:p>
            <a:pPr>
              <a:lnSpc>
                <a:spcPct val="90000"/>
              </a:lnSpc>
            </a:pPr>
            <a:r>
              <a:rPr lang="hu-HU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Problémák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A szakértői rendszerek nem tudtak elég jól kezelni váratlan vagy új helyzeteket.</a:t>
            </a:r>
          </a:p>
          <a:p>
            <a:pPr lvl="1">
              <a:lnSpc>
                <a:spcPct val="90000"/>
              </a:lnSpc>
            </a:pP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Az MI piaci és kormányzati érdeklődése újra csökkent.</a:t>
            </a:r>
          </a:p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Ezt az időszakot a második "MI-télként" ismerjük, amely az MI kutatások finanszírozásának újbóli csökkenését hozta.</a:t>
            </a:r>
          </a:p>
        </p:txBody>
      </p:sp>
    </p:spTree>
    <p:extLst>
      <p:ext uri="{BB962C8B-B14F-4D97-AF65-F5344CB8AC3E}">
        <p14:creationId xmlns:p14="http://schemas.microsoft.com/office/powerpoint/2010/main" val="2390079169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91BCD6-7E58-8A31-3CFE-0B84EE86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b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gépi tanulás felemelkedése </a:t>
            </a:r>
            <a:br>
              <a:rPr lang="hu-HU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(1990-es évek – 2000-es évek)</a:t>
            </a:r>
          </a:p>
        </p:txBody>
      </p:sp>
      <p:pic>
        <p:nvPicPr>
          <p:cNvPr id="2050" name="Picture 2" descr="Image generation result">
            <a:extLst>
              <a:ext uri="{FF2B5EF4-FFF2-40B4-BE49-F238E27FC236}">
                <a16:creationId xmlns:a16="http://schemas.microsoft.com/office/drawing/2014/main" id="{B97B1A5F-233D-1AD3-AED4-7439B13D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269" y="2757636"/>
            <a:ext cx="3118232" cy="3118232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1E272A-40F8-4F33-20BF-AD4B55528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734891" cy="37774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1990-es évek végére a gépi tanulás megközelítés vált dominánssá az MI kutatásában.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Gépi tanulás: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Az algoritmusok az adatokból tanulnak szabályok helyett. A gépi tanulás lehetőséget adott a valós világban komplex feladatok megoldására.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Deep Blue: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1997-ben az IBM Deep Blue nevű számítógépe legyőzte </a:t>
            </a:r>
            <a:r>
              <a:rPr lang="hu-HU" sz="2000" i="1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Garri Kaszparov </a:t>
            </a:r>
            <a:r>
              <a:rPr lang="hu-HU" sz="2000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világbajnokot sakkban, demonstrálva a számítógépes intelligencia erejét.</a:t>
            </a:r>
          </a:p>
        </p:txBody>
      </p:sp>
    </p:spTree>
    <p:extLst>
      <p:ext uri="{BB962C8B-B14F-4D97-AF65-F5344CB8AC3E}">
        <p14:creationId xmlns:p14="http://schemas.microsoft.com/office/powerpoint/2010/main" val="391965960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2DE1A4-1FBE-E81A-BFC7-CF7E6310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Az MI modern reneszánsza </a:t>
            </a:r>
            <a:b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(2010-es évek)</a:t>
            </a:r>
          </a:p>
        </p:txBody>
      </p:sp>
      <p:pic>
        <p:nvPicPr>
          <p:cNvPr id="1026" name="Picture 2" descr="Image generation result">
            <a:extLst>
              <a:ext uri="{FF2B5EF4-FFF2-40B4-BE49-F238E27FC236}">
                <a16:creationId xmlns:a16="http://schemas.microsoft.com/office/drawing/2014/main" id="{DD245D41-F2EE-3C88-873B-F1807210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r="2087" b="6"/>
          <a:stretch/>
        </p:blipFill>
        <p:spPr bwMode="auto">
          <a:xfrm>
            <a:off x="1434268" y="2701180"/>
            <a:ext cx="3049029" cy="3174688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C354E2-7287-E69C-9427-BFC04114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801186" cy="36936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 2010-es évekre a mesterséges intelligencia új szintre lépett, köszönhetően a nagy mennyiségű adatoknak és a GPU-k erejének, amelyek lehetővé tették a mély neurális hálózatok (deep learning) használatát.</a:t>
            </a:r>
          </a:p>
          <a:p>
            <a:pPr>
              <a:lnSpc>
                <a:spcPct val="90000"/>
              </a:lnSpc>
            </a:pPr>
            <a:r>
              <a:rPr lang="hu-HU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AlexNet 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(2012): A neurális hálózatok egyik áttörése volt a képfelismerésben, amelyet az </a:t>
            </a:r>
            <a:r>
              <a:rPr lang="hu-HU" sz="2000" i="1" dirty="0"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 nevű mély tanulási modell hozott.</a:t>
            </a:r>
          </a:p>
          <a:p>
            <a:pPr>
              <a:lnSpc>
                <a:spcPct val="90000"/>
              </a:lnSpc>
            </a:pPr>
            <a:r>
              <a:rPr lang="hu-HU" sz="2000" dirty="0">
                <a:latin typeface="Calibri" panose="020F0502020204030204" pitchFamily="34" charset="0"/>
                <a:cs typeface="Calibri" panose="020F0502020204030204" pitchFamily="34" charset="0"/>
              </a:rPr>
              <a:t>Az MI immár képes olyan komplex feladatokra, mint az önvezetés, nyelvi feldolgozás és valós idejű döntéshozás.</a:t>
            </a:r>
          </a:p>
        </p:txBody>
      </p:sp>
    </p:spTree>
    <p:extLst>
      <p:ext uri="{BB962C8B-B14F-4D97-AF65-F5344CB8AC3E}">
        <p14:creationId xmlns:p14="http://schemas.microsoft.com/office/powerpoint/2010/main" val="2582688987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192</TotalTime>
  <Words>866</Words>
  <Application>Microsoft Office PowerPoint</Application>
  <PresentationFormat>Szélesvásznú</PresentationFormat>
  <Paragraphs>56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Organikus</vt:lpstr>
      <vt:lpstr>Mesterséges Intelligencia Története</vt:lpstr>
      <vt:lpstr>Mi az a mesterséges intelligencia?</vt:lpstr>
      <vt:lpstr>A mesterséges intelligencia korai ötletei</vt:lpstr>
      <vt:lpstr>A „Korai optimizmus”  (1950-1960-as évek)</vt:lpstr>
      <vt:lpstr>Az első MI-tél  (1970-es évek)</vt:lpstr>
      <vt:lpstr>Az Expert rendszerek kora  (1980-as évek)</vt:lpstr>
      <vt:lpstr>A második MI-tél  (1980-as évek vége – 1990-es évek)</vt:lpstr>
      <vt:lpstr>A gépi tanulás felemelkedése  (1990-es évek – 2000-es évek)</vt:lpstr>
      <vt:lpstr>Az MI modern reneszánsza  (2010-es évek)</vt:lpstr>
      <vt:lpstr>MI alkalmazások napjainkban</vt:lpstr>
      <vt:lpstr>Etikai és társadalmi kihívások</vt:lpstr>
      <vt:lpstr>Jövőbeli kilátások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Bagdány Máté</dc:creator>
  <cp:lastModifiedBy>Bagdány Máté</cp:lastModifiedBy>
  <cp:revision>8</cp:revision>
  <dcterms:created xsi:type="dcterms:W3CDTF">2024-09-14T10:43:22Z</dcterms:created>
  <dcterms:modified xsi:type="dcterms:W3CDTF">2024-09-16T14:46:32Z</dcterms:modified>
</cp:coreProperties>
</file>